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70" r:id="rId4"/>
    <p:sldId id="271" r:id="rId5"/>
    <p:sldId id="268" r:id="rId6"/>
    <p:sldId id="264" r:id="rId7"/>
    <p:sldId id="269" r:id="rId8"/>
    <p:sldId id="274" r:id="rId9"/>
    <p:sldId id="273" r:id="rId10"/>
    <p:sldId id="272" r:id="rId11"/>
  </p:sldIdLst>
  <p:sldSz cx="9144000" cy="6858000" type="screen4x3"/>
  <p:notesSz cx="6858000" cy="9144000"/>
  <p:defaultText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0" autoAdjust="0"/>
    <p:restoredTop sz="94629" autoAdjust="0"/>
  </p:normalViewPr>
  <p:slideViewPr>
    <p:cSldViewPr>
      <p:cViewPr varScale="1">
        <p:scale>
          <a:sx n="104" d="100"/>
          <a:sy n="104" d="100"/>
        </p:scale>
        <p:origin x="-169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kk-KZ"/>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kk-KZ"/>
          </a:p>
        </p:txBody>
      </p:sp>
      <p:sp>
        <p:nvSpPr>
          <p:cNvPr id="4" name="Дата 3"/>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116116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21590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kk-KZ"/>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348743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82881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kk-KZ"/>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5" name="Нижний колонтитул 4"/>
          <p:cNvSpPr>
            <a:spLocks noGrp="1"/>
          </p:cNvSpPr>
          <p:nvPr>
            <p:ph type="ftr" sz="quarter" idx="11"/>
          </p:nvPr>
        </p:nvSpPr>
        <p:spPr/>
        <p:txBody>
          <a:bodyPr/>
          <a:lstStyle/>
          <a:p>
            <a:endParaRPr lang="kk-KZ"/>
          </a:p>
        </p:txBody>
      </p:sp>
      <p:sp>
        <p:nvSpPr>
          <p:cNvPr id="6" name="Номер слайда 5"/>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105217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5" name="Дата 4"/>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30989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kk-KZ"/>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7" name="Дата 6"/>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8" name="Нижний колонтитул 7"/>
          <p:cNvSpPr>
            <a:spLocks noGrp="1"/>
          </p:cNvSpPr>
          <p:nvPr>
            <p:ph type="ftr" sz="quarter" idx="11"/>
          </p:nvPr>
        </p:nvSpPr>
        <p:spPr/>
        <p:txBody>
          <a:bodyPr/>
          <a:lstStyle/>
          <a:p>
            <a:endParaRPr lang="kk-KZ"/>
          </a:p>
        </p:txBody>
      </p:sp>
      <p:sp>
        <p:nvSpPr>
          <p:cNvPr id="9" name="Номер слайда 8"/>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233423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kk-KZ"/>
          </a:p>
        </p:txBody>
      </p:sp>
      <p:sp>
        <p:nvSpPr>
          <p:cNvPr id="3" name="Дата 2"/>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4" name="Нижний колонтитул 3"/>
          <p:cNvSpPr>
            <a:spLocks noGrp="1"/>
          </p:cNvSpPr>
          <p:nvPr>
            <p:ph type="ftr" sz="quarter" idx="11"/>
          </p:nvPr>
        </p:nvSpPr>
        <p:spPr/>
        <p:txBody>
          <a:bodyPr/>
          <a:lstStyle/>
          <a:p>
            <a:endParaRPr lang="kk-KZ"/>
          </a:p>
        </p:txBody>
      </p:sp>
      <p:sp>
        <p:nvSpPr>
          <p:cNvPr id="5" name="Номер слайда 4"/>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191416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3" name="Нижний колонтитул 2"/>
          <p:cNvSpPr>
            <a:spLocks noGrp="1"/>
          </p:cNvSpPr>
          <p:nvPr>
            <p:ph type="ftr" sz="quarter" idx="11"/>
          </p:nvPr>
        </p:nvSpPr>
        <p:spPr/>
        <p:txBody>
          <a:bodyPr/>
          <a:lstStyle/>
          <a:p>
            <a:endParaRPr lang="kk-KZ"/>
          </a:p>
        </p:txBody>
      </p:sp>
      <p:sp>
        <p:nvSpPr>
          <p:cNvPr id="4" name="Номер слайда 3"/>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281351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kk-KZ"/>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56207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kk-KZ"/>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k-KZ"/>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2710D1-8A2E-453A-9CA6-320DA8767FBE}" type="datetimeFigureOut">
              <a:rPr lang="kk-KZ" smtClean="0"/>
              <a:pPr/>
              <a:t>14.10.2020</a:t>
            </a:fld>
            <a:endParaRPr lang="kk-KZ"/>
          </a:p>
        </p:txBody>
      </p:sp>
      <p:sp>
        <p:nvSpPr>
          <p:cNvPr id="6" name="Нижний колонтитул 5"/>
          <p:cNvSpPr>
            <a:spLocks noGrp="1"/>
          </p:cNvSpPr>
          <p:nvPr>
            <p:ph type="ftr" sz="quarter" idx="11"/>
          </p:nvPr>
        </p:nvSpPr>
        <p:spPr/>
        <p:txBody>
          <a:bodyPr/>
          <a:lstStyle/>
          <a:p>
            <a:endParaRPr lang="kk-KZ"/>
          </a:p>
        </p:txBody>
      </p:sp>
      <p:sp>
        <p:nvSpPr>
          <p:cNvPr id="7" name="Номер слайда 6"/>
          <p:cNvSpPr>
            <a:spLocks noGrp="1"/>
          </p:cNvSpPr>
          <p:nvPr>
            <p:ph type="sldNum" sz="quarter" idx="12"/>
          </p:nvPr>
        </p:nvSpPr>
        <p:spPr/>
        <p:txBody>
          <a:body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405689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kk-KZ"/>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710D1-8A2E-453A-9CA6-320DA8767FBE}" type="datetimeFigureOut">
              <a:rPr lang="kk-KZ" smtClean="0"/>
              <a:pPr/>
              <a:t>14.10.2020</a:t>
            </a:fld>
            <a:endParaRPr lang="kk-KZ"/>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k-KZ"/>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A1C4A-6BA9-40A7-A5D7-D9F2461D9E56}" type="slidenum">
              <a:rPr lang="kk-KZ" smtClean="0"/>
              <a:pPr/>
              <a:t>‹#›</a:t>
            </a:fld>
            <a:endParaRPr lang="kk-KZ"/>
          </a:p>
        </p:txBody>
      </p:sp>
    </p:spTree>
    <p:extLst>
      <p:ext uri="{BB962C8B-B14F-4D97-AF65-F5344CB8AC3E}">
        <p14:creationId xmlns="" xmlns:p14="http://schemas.microsoft.com/office/powerpoint/2010/main" val="1561344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k-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oleObject" Target="&#1055;&#1088;&#1080;&#1084;&#1077;&#1088;&#1099;%20Mathcad/&#1051;&#1080;&#1085;&#1077;&#1081;&#1085;&#1072;&#1103;%20&#1088;&#1077;&#1075;&#1088;&#1077;&#1089;&#1089;&#1080;&#1103;2.xmcd/Selection%2051%2063%20507%20588"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7880499" cy="830997"/>
          </a:xfrm>
          <a:prstGeom prst="rect">
            <a:avLst/>
          </a:prstGeom>
        </p:spPr>
        <p:txBody>
          <a:bodyPr wrap="square">
            <a:spAutoFit/>
          </a:bodyPr>
          <a:lstStyle/>
          <a:p>
            <a:pPr algn="ctr"/>
            <a:r>
              <a:rPr lang="kk-KZ" sz="1600" b="1" dirty="0" smtClean="0">
                <a:solidFill>
                  <a:srgbClr val="7030A0"/>
                </a:solidFill>
                <a:latin typeface="Times New Roman" panose="02020603050405020304" pitchFamily="18" charset="0"/>
                <a:cs typeface="Times New Roman" panose="02020603050405020304" pitchFamily="18" charset="0"/>
              </a:rPr>
              <a:t>5 дәріс. </a:t>
            </a:r>
          </a:p>
          <a:p>
            <a:pPr algn="ctr"/>
            <a:r>
              <a:rPr lang="en-US" sz="1600" b="1" dirty="0" smtClean="0">
                <a:solidFill>
                  <a:srgbClr val="7030A0"/>
                </a:solidFill>
                <a:latin typeface="Times New Roman" panose="02020603050405020304" pitchFamily="18" charset="0"/>
                <a:cs typeface="Times New Roman" panose="02020603050405020304" pitchFamily="18" charset="0"/>
              </a:rPr>
              <a:t>5</a:t>
            </a:r>
            <a:r>
              <a:rPr lang="kk-KZ" sz="1600" b="1" dirty="0" smtClean="0">
                <a:solidFill>
                  <a:srgbClr val="7030A0"/>
                </a:solidFill>
                <a:latin typeface="Times New Roman" panose="02020603050405020304" pitchFamily="18" charset="0"/>
                <a:cs typeface="Times New Roman" panose="02020603050405020304" pitchFamily="18" charset="0"/>
              </a:rPr>
              <a:t>.1 </a:t>
            </a:r>
            <a:r>
              <a:rPr lang="kk-KZ" sz="1600" dirty="0">
                <a:latin typeface="Times New Roman" panose="02020603050405020304" pitchFamily="18" charset="0"/>
                <a:cs typeface="Times New Roman" panose="02020603050405020304" pitchFamily="18" charset="0"/>
              </a:rPr>
              <a:t>Функцияны өңдеу және аппроксимациялау түрлері.</a:t>
            </a:r>
            <a:r>
              <a:rPr lang="kk-KZ" sz="1600" b="1" dirty="0">
                <a:latin typeface="Times New Roman" panose="02020603050405020304" pitchFamily="18" charset="0"/>
                <a:cs typeface="Times New Roman" panose="02020603050405020304" pitchFamily="18" charset="0"/>
              </a:rPr>
              <a:t>  </a:t>
            </a:r>
            <a:r>
              <a:rPr lang="kk-KZ" sz="1600" dirty="0">
                <a:latin typeface="Times New Roman" panose="02020603050405020304" pitchFamily="18" charset="0"/>
                <a:cs typeface="Times New Roman" panose="02020603050405020304" pitchFamily="18" charset="0"/>
              </a:rPr>
              <a:t>Сызықты, сплайн аппроксимациясы. cspline, pspline, lspline, interp </a:t>
            </a:r>
            <a:r>
              <a:rPr lang="kk-KZ" sz="1600" dirty="0" smtClean="0">
                <a:latin typeface="Times New Roman" panose="02020603050405020304" pitchFamily="18" charset="0"/>
                <a:cs typeface="Times New Roman" panose="02020603050405020304" pitchFamily="18" charset="0"/>
              </a:rPr>
              <a:t>функциялары</a:t>
            </a:r>
            <a:endParaRPr lang="kk-KZ" sz="1600" dirty="0">
              <a:solidFill>
                <a:srgbClr val="7030A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735737" y="6068035"/>
            <a:ext cx="3920176" cy="338554"/>
          </a:xfrm>
          <a:prstGeom prst="rect">
            <a:avLst/>
          </a:prstGeom>
        </p:spPr>
        <p:txBody>
          <a:bodyPr wrap="none">
            <a:spAutoFit/>
          </a:bodyPr>
          <a:lstStyle/>
          <a:p>
            <a:pPr algn="ctr"/>
            <a:r>
              <a:rPr lang="kk-KZ" sz="1600" dirty="0">
                <a:latin typeface="Times New Roman" panose="02020603050405020304" pitchFamily="18" charset="0"/>
                <a:cs typeface="Times New Roman" panose="02020603050405020304" pitchFamily="18" charset="0"/>
              </a:rPr>
              <a:t>1-сурет. Бөлшек –сызықты аппроксимация</a:t>
            </a:r>
          </a:p>
        </p:txBody>
      </p:sp>
      <p:sp>
        <p:nvSpPr>
          <p:cNvPr id="3" name="Прямоугольник 2"/>
          <p:cNvSpPr/>
          <p:nvPr/>
        </p:nvSpPr>
        <p:spPr>
          <a:xfrm>
            <a:off x="755576" y="1268760"/>
            <a:ext cx="7632848" cy="1754326"/>
          </a:xfrm>
          <a:prstGeom prst="rect">
            <a:avLst/>
          </a:prstGeom>
        </p:spPr>
        <p:txBody>
          <a:bodyPr wrap="square">
            <a:spAutoFit/>
          </a:bodyPr>
          <a:lstStyle/>
          <a:p>
            <a:r>
              <a:rPr lang="kk-KZ" dirty="0" smtClean="0">
                <a:latin typeface="Times New Roman" panose="02020603050405020304" pitchFamily="18" charset="0"/>
                <a:cs typeface="Times New Roman" panose="02020603050405020304" pitchFamily="18" charset="0"/>
              </a:rPr>
              <a:t>Апп</a:t>
            </a:r>
            <a:r>
              <a:rPr lang="en-US" dirty="0" smtClean="0">
                <a:latin typeface="Times New Roman" panose="02020603050405020304" pitchFamily="18" charset="0"/>
                <a:cs typeface="Times New Roman" panose="02020603050405020304" pitchFamily="18" charset="0"/>
              </a:rPr>
              <a:t>p</a:t>
            </a:r>
            <a:r>
              <a:rPr lang="kk-KZ" dirty="0" smtClean="0">
                <a:latin typeface="Times New Roman" panose="02020603050405020304" pitchFamily="18" charset="0"/>
                <a:cs typeface="Times New Roman" panose="02020603050405020304" pitchFamily="18" charset="0"/>
              </a:rPr>
              <a:t>оксимациялаушы </a:t>
            </a:r>
            <a:r>
              <a:rPr lang="kk-KZ" dirty="0">
                <a:latin typeface="Times New Roman" panose="02020603050405020304" pitchFamily="18" charset="0"/>
                <a:cs typeface="Times New Roman" panose="02020603050405020304" pitchFamily="18" charset="0"/>
              </a:rPr>
              <a:t>функциялардың мынадай түрлері бар:</a:t>
            </a:r>
          </a:p>
          <a:p>
            <a:r>
              <a:rPr lang="kk-KZ" b="1" dirty="0">
                <a:latin typeface="Times New Roman" panose="02020603050405020304" pitchFamily="18" charset="0"/>
                <a:cs typeface="Times New Roman" panose="02020603050405020304" pitchFamily="18" charset="0"/>
              </a:rPr>
              <a:t>1. Бөлшек –сызықты аппроксимация</a:t>
            </a:r>
            <a:endParaRPr lang="kk-KZ"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Linterp(vx, vy,x)  </a:t>
            </a:r>
            <a:r>
              <a:rPr lang="kk-KZ" dirty="0">
                <a:latin typeface="Times New Roman" panose="02020603050405020304" pitchFamily="18" charset="0"/>
                <a:cs typeface="Times New Roman" panose="02020603050405020304" pitchFamily="18" charset="0"/>
              </a:rPr>
              <a:t>функциясы арқылы</a:t>
            </a:r>
            <a:r>
              <a:rPr lang="kk-KZ" b="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бөлшек –сызықты аппроксимация орындалады. Мұндағы </a:t>
            </a:r>
            <a:r>
              <a:rPr lang="kk-KZ" b="1" dirty="0" smtClean="0">
                <a:latin typeface="Times New Roman" panose="02020603050405020304" pitchFamily="18" charset="0"/>
                <a:cs typeface="Times New Roman" panose="02020603050405020304" pitchFamily="18" charset="0"/>
              </a:rPr>
              <a:t>vx -</a:t>
            </a: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x нүктесінің вектор аргументі, осы арқылы қисық сызық өтеді; </a:t>
            </a:r>
            <a:r>
              <a:rPr lang="kk-KZ" b="1" dirty="0">
                <a:latin typeface="Times New Roman" panose="02020603050405020304" pitchFamily="18" charset="0"/>
                <a:cs typeface="Times New Roman" panose="02020603050405020304" pitchFamily="18" charset="0"/>
              </a:rPr>
              <a:t>vy-  </a:t>
            </a:r>
            <a:r>
              <a:rPr lang="kk-KZ" dirty="0">
                <a:latin typeface="Times New Roman" panose="02020603050405020304" pitchFamily="18" charset="0"/>
                <a:cs typeface="Times New Roman" panose="02020603050405020304" pitchFamily="18" charset="0"/>
              </a:rPr>
              <a:t>сол нүктелердің y вектор ординатасы; </a:t>
            </a:r>
            <a:r>
              <a:rPr lang="kk-KZ" b="1" dirty="0">
                <a:latin typeface="Times New Roman" panose="02020603050405020304" pitchFamily="18" charset="0"/>
                <a:cs typeface="Times New Roman" panose="02020603050405020304" pitchFamily="18" charset="0"/>
              </a:rPr>
              <a:t>x -  </a:t>
            </a:r>
            <a:r>
              <a:rPr lang="kk-KZ" dirty="0">
                <a:latin typeface="Times New Roman" panose="02020603050405020304" pitchFamily="18" charset="0"/>
                <a:cs typeface="Times New Roman" panose="02020603050405020304" pitchFamily="18" charset="0"/>
              </a:rPr>
              <a:t>аппроксимациялаушы функция аргументінің мәні. </a:t>
            </a:r>
          </a:p>
        </p:txBody>
      </p:sp>
      <p:grpSp>
        <p:nvGrpSpPr>
          <p:cNvPr id="4" name="Group 2"/>
          <p:cNvGrpSpPr>
            <a:grpSpLocks/>
          </p:cNvGrpSpPr>
          <p:nvPr/>
        </p:nvGrpSpPr>
        <p:grpSpPr bwMode="auto">
          <a:xfrm>
            <a:off x="2090252" y="3429000"/>
            <a:ext cx="4713995" cy="2016224"/>
            <a:chOff x="2220" y="3938"/>
            <a:chExt cx="6855" cy="3075"/>
          </a:xfrm>
        </p:grpSpPr>
        <p:pic>
          <p:nvPicPr>
            <p:cNvPr id="12291" name="Рисунок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20" y="3938"/>
              <a:ext cx="825" cy="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2" name="Рисунок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85" y="3968"/>
              <a:ext cx="945" cy="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3" name="Рисунок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55" y="4343"/>
              <a:ext cx="990" cy="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4" name="Рисунок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830" y="4418"/>
              <a:ext cx="645" cy="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5" name="Рисунок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520" y="4703"/>
              <a:ext cx="3555" cy="2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4009308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smtClean="0"/>
              <a:t>Алдын-ала</a:t>
            </a:r>
            <a:r>
              <a:rPr lang="ru-RU" sz="2400" dirty="0" smtClean="0"/>
              <a:t> </a:t>
            </a:r>
            <a:r>
              <a:rPr lang="ru-RU" sz="2400" dirty="0" err="1" smtClean="0"/>
              <a:t>болжау</a:t>
            </a:r>
            <a:r>
              <a:rPr lang="ru-RU" sz="2400" dirty="0" smtClean="0"/>
              <a:t> </a:t>
            </a:r>
            <a:r>
              <a:rPr lang="ru-RU" sz="2400" dirty="0" err="1" smtClean="0"/>
              <a:t>функциясы</a:t>
            </a:r>
            <a:r>
              <a:rPr lang="ru-RU" sz="2400" dirty="0" smtClean="0"/>
              <a:t> (экстраполяция)</a:t>
            </a:r>
            <a:endParaRPr lang="ru-RU" sz="2400" dirty="0"/>
          </a:p>
        </p:txBody>
      </p:sp>
      <p:sp>
        <p:nvSpPr>
          <p:cNvPr id="3" name="Содержимое 2"/>
          <p:cNvSpPr>
            <a:spLocks noGrp="1"/>
          </p:cNvSpPr>
          <p:nvPr>
            <p:ph idx="1"/>
          </p:nvPr>
        </p:nvSpPr>
        <p:spPr>
          <a:xfrm>
            <a:off x="500034" y="2143116"/>
            <a:ext cx="8229600" cy="452596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
        <p:nvSpPr>
          <p:cNvPr id="4" name="Прямоугольник 3"/>
          <p:cNvSpPr/>
          <p:nvPr/>
        </p:nvSpPr>
        <p:spPr>
          <a:xfrm>
            <a:off x="2286000" y="2551837"/>
            <a:ext cx="4572000" cy="1754326"/>
          </a:xfrm>
          <a:prstGeom prst="rect">
            <a:avLst/>
          </a:prstGeom>
        </p:spPr>
        <p:txBody>
          <a:bodyPr>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p:txBody>
      </p:sp>
      <p:graphicFrame>
        <p:nvGraphicFramePr>
          <p:cNvPr id="23554" name="Object 2"/>
          <p:cNvGraphicFramePr>
            <a:graphicFrameLocks noChangeAspect="1"/>
          </p:cNvGraphicFramePr>
          <p:nvPr/>
        </p:nvGraphicFramePr>
        <p:xfrm>
          <a:off x="571472" y="1428736"/>
          <a:ext cx="4143404" cy="4572032"/>
        </p:xfrm>
        <a:graphic>
          <a:graphicData uri="http://schemas.openxmlformats.org/presentationml/2006/ole">
            <p:oleObj spid="_x0000_s23554" name="Mathcad" r:id="rId3" imgW="3591000" imgH="5429160" progId="Mathcad">
              <p:embed/>
            </p:oleObj>
          </a:graphicData>
        </a:graphic>
      </p:graphicFrame>
      <p:sp>
        <p:nvSpPr>
          <p:cNvPr id="6" name="TextBox 5"/>
          <p:cNvSpPr txBox="1"/>
          <p:nvPr/>
        </p:nvSpPr>
        <p:spPr>
          <a:xfrm>
            <a:off x="4929190" y="1857364"/>
            <a:ext cx="3945567" cy="1754326"/>
          </a:xfrm>
          <a:prstGeom prst="rect">
            <a:avLst/>
          </a:prstGeom>
          <a:noFill/>
        </p:spPr>
        <p:txBody>
          <a:bodyPr wrap="none" rtlCol="0">
            <a:spAutoFit/>
          </a:bodyPr>
          <a:lstStyle/>
          <a:p>
            <a:r>
              <a:rPr lang="en-US" b="1" dirty="0" smtClean="0"/>
              <a:t>predict(</a:t>
            </a:r>
            <a:r>
              <a:rPr lang="en-US" b="1" dirty="0" err="1" smtClean="0"/>
              <a:t>data,k,N</a:t>
            </a:r>
            <a:r>
              <a:rPr lang="en-US" b="1" dirty="0" smtClean="0"/>
              <a:t>)  </a:t>
            </a:r>
            <a:r>
              <a:rPr lang="kk-KZ" b="1" dirty="0" smtClean="0"/>
              <a:t>функциясы</a:t>
            </a:r>
          </a:p>
          <a:p>
            <a:endParaRPr lang="kk-KZ" b="1" dirty="0" smtClean="0"/>
          </a:p>
          <a:p>
            <a:r>
              <a:rPr lang="en-US" b="1" dirty="0" smtClean="0"/>
              <a:t>data</a:t>
            </a:r>
            <a:r>
              <a:rPr lang="kk-KZ" b="1" dirty="0" smtClean="0"/>
              <a:t> -</a:t>
            </a:r>
            <a:r>
              <a:rPr lang="en-US" b="1" dirty="0" smtClean="0"/>
              <a:t> </a:t>
            </a:r>
            <a:r>
              <a:rPr lang="kk-KZ" b="1" dirty="0" smtClean="0"/>
              <a:t> мәндерден тұратын вектор</a:t>
            </a:r>
          </a:p>
          <a:p>
            <a:r>
              <a:rPr lang="en-US" b="1" dirty="0" smtClean="0"/>
              <a:t>k - </a:t>
            </a:r>
            <a:r>
              <a:rPr lang="kk-KZ" b="1" dirty="0" smtClean="0"/>
              <a:t> регресия полиномының дәрежесі</a:t>
            </a:r>
            <a:endParaRPr lang="en-US" b="1" dirty="0" smtClean="0"/>
          </a:p>
          <a:p>
            <a:r>
              <a:rPr lang="en-US" b="1" dirty="0" smtClean="0"/>
              <a:t>N- </a:t>
            </a:r>
            <a:r>
              <a:rPr lang="kk-KZ" b="1" dirty="0" smtClean="0"/>
              <a:t>нүктелер саны</a:t>
            </a:r>
          </a:p>
          <a:p>
            <a:r>
              <a:rPr lang="kk-KZ" b="1" dirty="0" smtClean="0"/>
              <a:t> </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260648"/>
            <a:ext cx="7488832" cy="3785652"/>
          </a:xfrm>
          <a:prstGeom prst="rect">
            <a:avLst/>
          </a:prstGeom>
        </p:spPr>
        <p:txBody>
          <a:bodyPr wrap="square">
            <a:spAutoFit/>
          </a:bodyPr>
          <a:lstStyle/>
          <a:p>
            <a:r>
              <a:rPr lang="kk-KZ" sz="1200" dirty="0">
                <a:latin typeface="Times New Roman" panose="02020603050405020304" pitchFamily="18" charset="0"/>
                <a:cs typeface="Times New Roman" panose="02020603050405020304" pitchFamily="18" charset="0"/>
              </a:rPr>
              <a:t>2. </a:t>
            </a:r>
            <a:r>
              <a:rPr lang="kk-KZ" sz="1200" b="1" dirty="0">
                <a:latin typeface="Times New Roman" panose="02020603050405020304" pitchFamily="18" charset="0"/>
                <a:cs typeface="Times New Roman" panose="02020603050405020304" pitchFamily="18" charset="0"/>
              </a:rPr>
              <a:t>Сплайнды  аппроксимация</a:t>
            </a:r>
            <a:endParaRPr lang="kk-KZ" sz="1200" dirty="0">
              <a:latin typeface="Times New Roman" panose="02020603050405020304" pitchFamily="18" charset="0"/>
              <a:cs typeface="Times New Roman" panose="02020603050405020304" pitchFamily="18" charset="0"/>
            </a:endParaRPr>
          </a:p>
          <a:p>
            <a:r>
              <a:rPr lang="kk-KZ" sz="1200" dirty="0">
                <a:latin typeface="Times New Roman" panose="02020603050405020304" pitchFamily="18" charset="0"/>
                <a:cs typeface="Times New Roman" panose="02020603050405020304" pitchFamily="18" charset="0"/>
              </a:rPr>
              <a:t>Бірнеше аз нүктелерден тұратын  (10 –нан кем ) сызықты </a:t>
            </a:r>
            <a:r>
              <a:rPr lang="kk-KZ" sz="1200" b="1" dirty="0">
                <a:latin typeface="Times New Roman" panose="02020603050405020304" pitchFamily="18" charset="0"/>
                <a:cs typeface="Times New Roman" panose="02020603050405020304" pitchFamily="18" charset="0"/>
              </a:rPr>
              <a:t>интерполяция  </a:t>
            </a:r>
            <a:r>
              <a:rPr lang="kk-KZ" sz="1200" dirty="0">
                <a:latin typeface="Times New Roman" panose="02020603050405020304" pitchFamily="18" charset="0"/>
                <a:cs typeface="Times New Roman" panose="02020603050405020304" pitchFamily="18" charset="0"/>
              </a:rPr>
              <a:t>дөрекі болады. Ол кезде аппроксимация функциясынының бірінші туындысы түйін нүктелерде секірмелі болып келеді. Функцияны  экстраполяциялау үшін  </a:t>
            </a:r>
            <a:r>
              <a:rPr lang="kk-KZ" sz="1200" i="1" dirty="0">
                <a:latin typeface="Times New Roman" panose="02020603050405020304" pitchFamily="18" charset="0"/>
                <a:cs typeface="Times New Roman" panose="02020603050405020304" pitchFamily="18" charset="0"/>
              </a:rPr>
              <a:t>linterp </a:t>
            </a:r>
            <a:r>
              <a:rPr lang="kk-KZ" sz="1200" dirty="0">
                <a:latin typeface="Times New Roman" panose="02020603050405020304" pitchFamily="18" charset="0"/>
                <a:cs typeface="Times New Roman" panose="02020603050405020304" pitchFamily="18" charset="0"/>
              </a:rPr>
              <a:t>функциясы орындалмайды. Өте жақсы </a:t>
            </a:r>
            <a:r>
              <a:rPr lang="kk-KZ" sz="1200" dirty="0" smtClean="0">
                <a:latin typeface="Times New Roman" panose="02020603050405020304" pitchFamily="18" charset="0"/>
                <a:cs typeface="Times New Roman" panose="02020603050405020304" pitchFamily="18" charset="0"/>
              </a:rPr>
              <a:t>нәтиже</a:t>
            </a:r>
            <a:r>
              <a:rPr lang="en-US" sz="1200" dirty="0" smtClean="0">
                <a:latin typeface="Times New Roman" panose="02020603050405020304" pitchFamily="18" charset="0"/>
                <a:cs typeface="Times New Roman" panose="02020603050405020304" pitchFamily="18" charset="0"/>
              </a:rPr>
              <a:t>c</a:t>
            </a:r>
            <a:r>
              <a:rPr lang="kk-KZ" sz="1200" dirty="0" smtClean="0">
                <a:latin typeface="Times New Roman" panose="02020603050405020304" pitchFamily="18" charset="0"/>
                <a:cs typeface="Times New Roman" panose="02020603050405020304" pitchFamily="18" charset="0"/>
              </a:rPr>
              <a:t>і </a:t>
            </a:r>
            <a:r>
              <a:rPr lang="kk-KZ" sz="1200" dirty="0">
                <a:latin typeface="Times New Roman" panose="02020603050405020304" pitchFamily="18" charset="0"/>
                <a:cs typeface="Times New Roman" panose="02020603050405020304" pitchFamily="18" charset="0"/>
              </a:rPr>
              <a:t>сплайн аппроксимациясы көрсетеді. Үш түйінді нүктелерден  өтетін  бастапқы функция бөлшекті квадратқа және квадраттық полиномға айналады. Полином коэфиценттерін есептегенде бірінші және екінші туындылары үздіксіз болатындай ескеріледі. Сплайн функциясын сипаттайтын сызық түйін нүктелеріне бекітілген формасы иілгіш сызыққа ұқсас келеді.  (</a:t>
            </a:r>
            <a:r>
              <a:rPr lang="kk-KZ" sz="1200" b="1" dirty="0">
                <a:latin typeface="Times New Roman" panose="02020603050405020304" pitchFamily="18" charset="0"/>
                <a:cs typeface="Times New Roman" panose="02020603050405020304" pitchFamily="18" charset="0"/>
              </a:rPr>
              <a:t>splain</a:t>
            </a:r>
            <a:r>
              <a:rPr lang="kk-KZ" sz="1200" dirty="0">
                <a:latin typeface="Times New Roman" panose="02020603050405020304" pitchFamily="18" charset="0"/>
                <a:cs typeface="Times New Roman" panose="02020603050405020304" pitchFamily="18" charset="0"/>
              </a:rPr>
              <a:t> – иілгіш сызық дегенді білдіреді). 	Маткад жүйесі сплайнды аппроксимация үшін төрт енгізілген функцияны ұсынады.</a:t>
            </a:r>
          </a:p>
          <a:p>
            <a:r>
              <a:rPr lang="kk-KZ" sz="1200" dirty="0">
                <a:latin typeface="Times New Roman" panose="02020603050405020304" pitchFamily="18" charset="0"/>
                <a:cs typeface="Times New Roman" panose="02020603050405020304" pitchFamily="18" charset="0"/>
              </a:rPr>
              <a:t>	</a:t>
            </a:r>
            <a:r>
              <a:rPr lang="kk-KZ" sz="1200" b="1" dirty="0">
                <a:latin typeface="Times New Roman" panose="02020603050405020304" pitchFamily="18" charset="0"/>
                <a:cs typeface="Times New Roman" panose="02020603050405020304" pitchFamily="18" charset="0"/>
              </a:rPr>
              <a:t>csplain(VX, VY) –</a:t>
            </a:r>
            <a:r>
              <a:rPr lang="kk-KZ" sz="1200" dirty="0">
                <a:latin typeface="Times New Roman" panose="02020603050405020304" pitchFamily="18" charset="0"/>
                <a:cs typeface="Times New Roman" panose="02020603050405020304" pitchFamily="18" charset="0"/>
              </a:rPr>
              <a:t>түйінді нүктелерде кубты полиномға жақындағанда екінші туындының VS векторын қайтарады.  </a:t>
            </a:r>
          </a:p>
          <a:p>
            <a:r>
              <a:rPr lang="kk-KZ" sz="1200" dirty="0">
                <a:latin typeface="Times New Roman" panose="02020603050405020304" pitchFamily="18" charset="0"/>
                <a:cs typeface="Times New Roman" panose="02020603050405020304" pitchFamily="18" charset="0"/>
              </a:rPr>
              <a:t>	</a:t>
            </a:r>
            <a:r>
              <a:rPr lang="kk-KZ" sz="1200" b="1" dirty="0">
                <a:latin typeface="Times New Roman" panose="02020603050405020304" pitchFamily="18" charset="0"/>
                <a:cs typeface="Times New Roman" panose="02020603050405020304" pitchFamily="18" charset="0"/>
              </a:rPr>
              <a:t>psplain(VX, VY)- </a:t>
            </a:r>
            <a:r>
              <a:rPr lang="kk-KZ" sz="1200" dirty="0">
                <a:latin typeface="Times New Roman" panose="02020603050405020304" pitchFamily="18" charset="0"/>
                <a:cs typeface="Times New Roman" panose="02020603050405020304" pitchFamily="18" charset="0"/>
              </a:rPr>
              <a:t>түйінді нүктелерде параболалық қисыққа жақындағанда екінші туындының VS векторын қайтарады.  </a:t>
            </a:r>
          </a:p>
          <a:p>
            <a:r>
              <a:rPr lang="kk-KZ" sz="1200" dirty="0">
                <a:latin typeface="Times New Roman" panose="02020603050405020304" pitchFamily="18" charset="0"/>
                <a:cs typeface="Times New Roman" panose="02020603050405020304" pitchFamily="18" charset="0"/>
              </a:rPr>
              <a:t>	</a:t>
            </a:r>
            <a:r>
              <a:rPr lang="kk-KZ" sz="1200" b="1" dirty="0">
                <a:latin typeface="Times New Roman" panose="02020603050405020304" pitchFamily="18" charset="0"/>
                <a:cs typeface="Times New Roman" panose="02020603050405020304" pitchFamily="18" charset="0"/>
              </a:rPr>
              <a:t>lsplain(VX, VY)- </a:t>
            </a:r>
            <a:r>
              <a:rPr lang="kk-KZ" sz="1200" dirty="0">
                <a:latin typeface="Times New Roman" panose="02020603050405020304" pitchFamily="18" charset="0"/>
                <a:cs typeface="Times New Roman" panose="02020603050405020304" pitchFamily="18" charset="0"/>
              </a:rPr>
              <a:t>түйінді нүктелерде түзу сызықа жақындағанда екінші туындының VS векторын қайтарады.  </a:t>
            </a:r>
          </a:p>
          <a:p>
            <a:r>
              <a:rPr lang="kk-KZ" sz="1200" b="1" dirty="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                 </a:t>
            </a:r>
            <a:r>
              <a:rPr lang="kk-KZ" sz="1200" b="1" dirty="0" smtClean="0">
                <a:latin typeface="Times New Roman" panose="02020603050405020304" pitchFamily="18" charset="0"/>
                <a:cs typeface="Times New Roman" panose="02020603050405020304" pitchFamily="18" charset="0"/>
              </a:rPr>
              <a:t>interp(VS</a:t>
            </a:r>
            <a:r>
              <a:rPr lang="kk-KZ" sz="1200" b="1" dirty="0">
                <a:latin typeface="Times New Roman" panose="02020603050405020304" pitchFamily="18" charset="0"/>
                <a:cs typeface="Times New Roman" panose="02020603050405020304" pitchFamily="18" charset="0"/>
              </a:rPr>
              <a:t>, VX, VY, x)- </a:t>
            </a:r>
            <a:r>
              <a:rPr lang="kk-KZ" sz="1200" dirty="0">
                <a:latin typeface="Times New Roman" panose="02020603050405020304" pitchFamily="18" charset="0"/>
                <a:cs typeface="Times New Roman" panose="02020603050405020304" pitchFamily="18" charset="0"/>
              </a:rPr>
              <a:t>берілген VS, VX, VY векторлары және  x мәні  үшін y(x) мәнін қайтарады.</a:t>
            </a:r>
          </a:p>
          <a:p>
            <a:r>
              <a:rPr lang="kk-KZ" sz="1200" dirty="0">
                <a:latin typeface="Times New Roman" panose="02020603050405020304" pitchFamily="18" charset="0"/>
                <a:cs typeface="Times New Roman" panose="02020603050405020304" pitchFamily="18" charset="0"/>
              </a:rPr>
              <a:t>Сонымен сплайн аппроксимациясы екі этаппен орындалады. Біріншісінде сsplain, psplain, lsplain функциялары арқылы VX және VY векторларымен берілген y(x) функциясының екінші туындысы ізделінеді. Одан кейін екінші этапта әр ізделінетін нүктелер үшін </a:t>
            </a:r>
            <a:r>
              <a:rPr lang="kk-KZ" sz="1200" b="1" i="1" dirty="0">
                <a:latin typeface="Times New Roman" panose="02020603050405020304" pitchFamily="18" charset="0"/>
                <a:cs typeface="Times New Roman" panose="02020603050405020304" pitchFamily="18" charset="0"/>
              </a:rPr>
              <a:t>interp</a:t>
            </a:r>
            <a:r>
              <a:rPr lang="kk-KZ" sz="1200" dirty="0">
                <a:latin typeface="Times New Roman" panose="02020603050405020304" pitchFamily="18" charset="0"/>
                <a:cs typeface="Times New Roman" panose="02020603050405020304" pitchFamily="18" charset="0"/>
              </a:rPr>
              <a:t> функциясы арқылы y(x) мәні есептелінеді. 2 суретте квадраттық (параболалық) сплайнды аппроксимация мысалға келтірілген.</a:t>
            </a:r>
          </a:p>
        </p:txBody>
      </p:sp>
      <p:grpSp>
        <p:nvGrpSpPr>
          <p:cNvPr id="6" name="Group 230"/>
          <p:cNvGrpSpPr>
            <a:grpSpLocks/>
          </p:cNvGrpSpPr>
          <p:nvPr/>
        </p:nvGrpSpPr>
        <p:grpSpPr bwMode="auto">
          <a:xfrm>
            <a:off x="1907704" y="4221088"/>
            <a:ext cx="5400600" cy="1872208"/>
            <a:chOff x="1875" y="13624"/>
            <a:chExt cx="7260" cy="2528"/>
          </a:xfrm>
        </p:grpSpPr>
        <p:pic>
          <p:nvPicPr>
            <p:cNvPr id="7" name="Рисунок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85" y="13624"/>
              <a:ext cx="645" cy="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Рисунок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25" y="13624"/>
              <a:ext cx="990" cy="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Рисунок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75" y="14280"/>
              <a:ext cx="825" cy="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Рисунок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225" y="14280"/>
              <a:ext cx="945" cy="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Рисунок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635" y="13902"/>
              <a:ext cx="4500" cy="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Прямоугольник 11"/>
          <p:cNvSpPr/>
          <p:nvPr/>
        </p:nvSpPr>
        <p:spPr>
          <a:xfrm>
            <a:off x="3258548" y="6381327"/>
            <a:ext cx="3174843" cy="307777"/>
          </a:xfrm>
          <a:prstGeom prst="rect">
            <a:avLst/>
          </a:prstGeom>
        </p:spPr>
        <p:txBody>
          <a:bodyPr wrap="none">
            <a:spAutoFit/>
          </a:bodyPr>
          <a:lstStyle/>
          <a:p>
            <a:r>
              <a:rPr lang="kk-KZ" sz="1400" dirty="0">
                <a:latin typeface="Times New Roman" panose="02020603050405020304" pitchFamily="18" charset="0"/>
                <a:cs typeface="Times New Roman" panose="02020603050405020304" pitchFamily="18" charset="0"/>
              </a:rPr>
              <a:t>2-сурет. Сплайндармен аппроксимация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a:srcRect l="54001" t="40899" r="26375" b="54200"/>
          <a:stretch/>
        </p:blipFill>
        <p:spPr>
          <a:xfrm>
            <a:off x="899576" y="847534"/>
            <a:ext cx="6313222" cy="886743"/>
          </a:xfrm>
          <a:prstGeom prst="rect">
            <a:avLst/>
          </a:prstGeom>
        </p:spPr>
      </p:pic>
      <p:pic>
        <p:nvPicPr>
          <p:cNvPr id="13" name="Рисунок 12"/>
          <p:cNvPicPr>
            <a:picLocks noChangeAspect="1"/>
          </p:cNvPicPr>
          <p:nvPr/>
        </p:nvPicPr>
        <p:blipFill rotWithShape="1">
          <a:blip r:embed="rId3"/>
          <a:srcRect l="18500" t="58401" r="14563" b="10800"/>
          <a:stretch/>
        </p:blipFill>
        <p:spPr>
          <a:xfrm>
            <a:off x="1403648" y="1844824"/>
            <a:ext cx="5640887" cy="1459994"/>
          </a:xfrm>
          <a:prstGeom prst="rect">
            <a:avLst/>
          </a:prstGeom>
        </p:spPr>
      </p:pic>
      <p:sp>
        <p:nvSpPr>
          <p:cNvPr id="15" name="Rectangle 15"/>
          <p:cNvSpPr>
            <a:spLocks noChangeArrowheads="1"/>
          </p:cNvSpPr>
          <p:nvPr/>
        </p:nvSpPr>
        <p:spPr bwMode="auto">
          <a:xfrm>
            <a:off x="1268565" y="204517"/>
            <a:ext cx="55752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smtClean="0">
                <a:solidFill>
                  <a:srgbClr val="FF0000"/>
                </a:solidFill>
              </a:rPr>
              <a:t>C</a:t>
            </a:r>
            <a:r>
              <a:rPr lang="kk-KZ" dirty="0" smtClean="0">
                <a:solidFill>
                  <a:srgbClr val="FF0000"/>
                </a:solidFill>
              </a:rPr>
              <a:t>инус функциясын сплайн көмегімен интерполяциялау</a:t>
            </a:r>
            <a:endParaRPr lang="ru-RU" dirty="0">
              <a:solidFill>
                <a:srgbClr val="FF0000"/>
              </a:solidFill>
            </a:endParaRPr>
          </a:p>
        </p:txBody>
      </p:sp>
      <p:pic>
        <p:nvPicPr>
          <p:cNvPr id="6158" name="Picture 1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47664" y="3356992"/>
            <a:ext cx="904875" cy="17145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6"/>
          <p:cNvSpPr>
            <a:spLocks noChangeArrowheads="1"/>
          </p:cNvSpPr>
          <p:nvPr/>
        </p:nvSpPr>
        <p:spPr bwMode="auto">
          <a:xfrm>
            <a:off x="0" y="6286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161" name="Picture 1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79512" y="3783752"/>
            <a:ext cx="3876675" cy="281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62" name="Picture 1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572000" y="3717032"/>
            <a:ext cx="3836987"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0776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332656"/>
            <a:ext cx="3836987"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67614" y="353224"/>
            <a:ext cx="3876675"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3764" y="3573016"/>
            <a:ext cx="3906838" cy="286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27984" y="3573016"/>
            <a:ext cx="3836987" cy="2605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9834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k-KZ"/>
          </a:p>
        </p:txBody>
      </p:sp>
      <p:sp>
        <p:nvSpPr>
          <p:cNvPr id="15" name="Rectangle 11"/>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k-KZ"/>
          </a:p>
        </p:txBody>
      </p:sp>
      <p:sp>
        <p:nvSpPr>
          <p:cNvPr id="17" name="Rectangle 13"/>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k-KZ"/>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k-KZ"/>
          </a:p>
        </p:txBody>
      </p:sp>
      <p:sp>
        <p:nvSpPr>
          <p:cNvPr id="21" name="Rectangle 17"/>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k-KZ"/>
          </a:p>
        </p:txBody>
      </p:sp>
      <p:sp>
        <p:nvSpPr>
          <p:cNvPr id="23" name="Rectangle 19"/>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k-KZ"/>
          </a:p>
        </p:txBody>
      </p:sp>
      <p:pic>
        <p:nvPicPr>
          <p:cNvPr id="4332" name="Picture 236"/>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l="4803" r="8397"/>
          <a:stretch/>
        </p:blipFill>
        <p:spPr bwMode="auto">
          <a:xfrm>
            <a:off x="781050" y="404664"/>
            <a:ext cx="8267700" cy="2622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333" name="Picture 237"/>
          <p:cNvPicPr>
            <a:picLocks noChangeAspect="1" noChangeArrowheads="1"/>
          </p:cNvPicPr>
          <p:nvPr/>
        </p:nvPicPr>
        <p:blipFill>
          <a:blip r:embed="rId4">
            <a:extLst>
              <a:ext uri="{BEBA8EAE-BF5A-486C-A8C5-ECC9F3942E4B}">
                <a14:imgProps xmlns="" xmlns:a14="http://schemas.microsoft.com/office/drawing/2010/main">
                  <a14:imgLayer r:embed="rId5">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749424" y="2852936"/>
            <a:ext cx="8178800" cy="3498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2910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ChangeAspect="1"/>
          </p:cNvGraphicFramePr>
          <p:nvPr>
            <p:extLst>
              <p:ext uri="{D42A27DB-BD31-4B8C-83A1-F6EECF244321}">
                <p14:modId xmlns="" xmlns:p14="http://schemas.microsoft.com/office/powerpoint/2010/main" val="4013851456"/>
              </p:ext>
            </p:extLst>
          </p:nvPr>
        </p:nvGraphicFramePr>
        <p:xfrm>
          <a:off x="970228" y="4725144"/>
          <a:ext cx="6477000" cy="617537"/>
        </p:xfrm>
        <a:graphic>
          <a:graphicData uri="http://schemas.openxmlformats.org/presentationml/2006/ole">
            <p:oleObj spid="_x0000_s5221" name="Mathcad" r:id="rId3" imgW="6477120" imgH="617400" progId="Mathcad">
              <p:embed/>
            </p:oleObj>
          </a:graphicData>
        </a:graphic>
      </p:graphicFrame>
      <p:sp>
        <p:nvSpPr>
          <p:cNvPr id="2" name="Прямоугольник 1"/>
          <p:cNvSpPr/>
          <p:nvPr/>
        </p:nvSpPr>
        <p:spPr>
          <a:xfrm>
            <a:off x="683568" y="548680"/>
            <a:ext cx="7776864" cy="1477328"/>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Көп </a:t>
            </a:r>
            <a:r>
              <a:rPr lang="kk-KZ" dirty="0">
                <a:latin typeface="Times New Roman" panose="02020603050405020304" pitchFamily="18" charset="0"/>
                <a:cs typeface="Times New Roman" panose="02020603050405020304" pitchFamily="18" charset="0"/>
              </a:rPr>
              <a:t>жағдайда статистикалық есептеулерде статистикалық қатарды реттеу қажет болып келеді, яғни аргументің өсу </a:t>
            </a:r>
            <a:r>
              <a:rPr lang="kk-KZ" dirty="0" smtClean="0">
                <a:latin typeface="Times New Roman" panose="02020603050405020304" pitchFamily="18" charset="0"/>
                <a:cs typeface="Times New Roman" panose="02020603050405020304" pitchFamily="18" charset="0"/>
              </a:rPr>
              <a:t>і</a:t>
            </a:r>
            <a:r>
              <a:rPr lang="en-US"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бойынша </a:t>
            </a:r>
            <a:r>
              <a:rPr lang="kk-KZ" dirty="0">
                <a:latin typeface="Times New Roman" panose="02020603050405020304" pitchFamily="18" charset="0"/>
                <a:cs typeface="Times New Roman" panose="02020603050405020304" pitchFamily="18" charset="0"/>
              </a:rPr>
              <a:t>сұрыптау.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Ол </a:t>
            </a:r>
            <a:r>
              <a:rPr lang="kk-KZ" dirty="0">
                <a:latin typeface="Times New Roman" panose="02020603050405020304" pitchFamily="18" charset="0"/>
                <a:cs typeface="Times New Roman" panose="02020603050405020304" pitchFamily="18" charset="0"/>
              </a:rPr>
              <a:t>үшін </a:t>
            </a:r>
            <a:r>
              <a:rPr lang="en-US" b="1" dirty="0" err="1">
                <a:latin typeface="Times New Roman" panose="02020603050405020304" pitchFamily="18" charset="0"/>
                <a:cs typeface="Times New Roman" panose="02020603050405020304" pitchFamily="18" charset="0"/>
              </a:rPr>
              <a:t>csort</a:t>
            </a:r>
            <a:r>
              <a:rPr lang="en-US" b="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функциясын қолдануға болады. Х векторы арқылы берілген Х аргуметінің мәні үшін </a:t>
            </a:r>
            <a:r>
              <a:rPr lang="en-US" dirty="0">
                <a:latin typeface="Times New Roman" panose="02020603050405020304" pitchFamily="18" charset="0"/>
                <a:cs typeface="Times New Roman" panose="02020603050405020304" pitchFamily="18" charset="0"/>
              </a:rPr>
              <a:t>y </a:t>
            </a:r>
            <a:r>
              <a:rPr lang="kk-KZ" dirty="0">
                <a:latin typeface="Times New Roman" panose="02020603050405020304" pitchFamily="18" charset="0"/>
                <a:cs typeface="Times New Roman" panose="02020603050405020304" pitchFamily="18" charset="0"/>
              </a:rPr>
              <a:t>және </a:t>
            </a:r>
            <a:r>
              <a:rPr lang="en-US" dirty="0">
                <a:latin typeface="Times New Roman" panose="02020603050405020304" pitchFamily="18" charset="0"/>
                <a:cs typeface="Times New Roman" panose="02020603050405020304" pitchFamily="18" charset="0"/>
              </a:rPr>
              <a:t>z </a:t>
            </a:r>
            <a:r>
              <a:rPr lang="kk-KZ" dirty="0">
                <a:latin typeface="Times New Roman" panose="02020603050405020304" pitchFamily="18" charset="0"/>
                <a:cs typeface="Times New Roman" panose="02020603050405020304" pitchFamily="18" charset="0"/>
              </a:rPr>
              <a:t>вектор арқылы берілген </a:t>
            </a:r>
            <a:r>
              <a:rPr lang="en-US" dirty="0">
                <a:latin typeface="Times New Roman" panose="02020603050405020304" pitchFamily="18" charset="0"/>
                <a:cs typeface="Times New Roman" panose="02020603050405020304" pitchFamily="18" charset="0"/>
              </a:rPr>
              <a:t>Y </a:t>
            </a:r>
            <a:r>
              <a:rPr lang="kk-KZ" dirty="0">
                <a:latin typeface="Times New Roman" panose="02020603050405020304" pitchFamily="18" charset="0"/>
                <a:cs typeface="Times New Roman" panose="02020603050405020304" pitchFamily="18" charset="0"/>
              </a:rPr>
              <a:t>және </a:t>
            </a:r>
            <a:r>
              <a:rPr lang="en-US" dirty="0">
                <a:latin typeface="Times New Roman" panose="02020603050405020304" pitchFamily="18" charset="0"/>
                <a:cs typeface="Times New Roman" panose="02020603050405020304" pitchFamily="18" charset="0"/>
              </a:rPr>
              <a:t>Z </a:t>
            </a:r>
            <a:r>
              <a:rPr lang="kk-KZ" dirty="0">
                <a:latin typeface="Times New Roman" panose="02020603050405020304" pitchFamily="18" charset="0"/>
                <a:cs typeface="Times New Roman" panose="02020603050405020304" pitchFamily="18" charset="0"/>
              </a:rPr>
              <a:t>бақылау жүргізілсін. </a:t>
            </a:r>
          </a:p>
        </p:txBody>
      </p:sp>
      <p:pic>
        <p:nvPicPr>
          <p:cNvPr id="5215" name="Picture 9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83768" y="2564904"/>
            <a:ext cx="3710732" cy="23786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68034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7"/>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1979712" y="2060848"/>
            <a:ext cx="4505463" cy="23402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96"/>
          <p:cNvPicPr>
            <a:picLocks noChangeAspect="1" noChangeArrowheads="1"/>
          </p:cNvPicPr>
          <p:nvPr/>
        </p:nvPicPr>
        <p:blipFill>
          <a:blip r:embed="rId4">
            <a:extLst>
              <a:ext uri="{BEBA8EAE-BF5A-486C-A8C5-ECC9F3942E4B}">
                <a14:imgProps xmlns="" xmlns:a14="http://schemas.microsoft.com/office/drawing/2010/main">
                  <a14:imgLayer r:embed="rId5">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683568" y="620688"/>
            <a:ext cx="8147050" cy="1352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5708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Сызықты регрессия</a:t>
            </a:r>
            <a:endParaRPr lang="ru-RU" dirty="0"/>
          </a:p>
        </p:txBody>
      </p:sp>
      <p:graphicFrame>
        <p:nvGraphicFramePr>
          <p:cNvPr id="25604" name="Object 4"/>
          <p:cNvGraphicFramePr>
            <a:graphicFrameLocks noChangeAspect="1"/>
          </p:cNvGraphicFramePr>
          <p:nvPr/>
        </p:nvGraphicFramePr>
        <p:xfrm>
          <a:off x="714348" y="1500174"/>
          <a:ext cx="4343400" cy="5000625"/>
        </p:xfrm>
        <a:graphic>
          <a:graphicData uri="http://schemas.openxmlformats.org/presentationml/2006/ole">
            <p:oleObj spid="_x0000_s25604" name="Mathcad" r:id="rId3" imgW="4343400" imgH="5000760" progId="Mathcad">
              <p:link updateAutomatic="1"/>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kk-KZ" dirty="0" smtClean="0"/>
              <a:t>Сызықты регрессияның жалпы түрі</a:t>
            </a:r>
            <a:endParaRPr lang="ru-RU" dirty="0"/>
          </a:p>
        </p:txBody>
      </p:sp>
      <p:sp>
        <p:nvSpPr>
          <p:cNvPr id="3" name="Содержимое 2"/>
          <p:cNvSpPr>
            <a:spLocks noGrp="1"/>
          </p:cNvSpPr>
          <p:nvPr>
            <p:ph idx="1"/>
          </p:nvPr>
        </p:nvSpPr>
        <p:spPr>
          <a:xfrm>
            <a:off x="5500694" y="1071546"/>
            <a:ext cx="3429024" cy="5143536"/>
          </a:xfrm>
        </p:spPr>
        <p:txBody>
          <a:bodyPr>
            <a:normAutofit/>
          </a:bodyPr>
          <a:lstStyle/>
          <a:p>
            <a:pPr>
              <a:buNone/>
            </a:pPr>
            <a:r>
              <a:rPr lang="kk-KZ" sz="1600" dirty="0" smtClean="0"/>
              <a:t>Сызықты регрессия </a:t>
            </a:r>
          </a:p>
          <a:p>
            <a:pPr>
              <a:buNone/>
            </a:pPr>
            <a:r>
              <a:rPr lang="kk-KZ" sz="1600" dirty="0" smtClean="0"/>
              <a:t>функциялардың сызықты комбинациясы түрінде беріледі:</a:t>
            </a:r>
          </a:p>
          <a:p>
            <a:pPr>
              <a:buNone/>
            </a:pPr>
            <a:endParaRPr lang="kk-KZ" sz="1600" dirty="0" smtClean="0"/>
          </a:p>
          <a:p>
            <a:pPr>
              <a:buNone/>
            </a:pPr>
            <a:endParaRPr lang="kk-KZ" sz="1600" dirty="0" smtClean="0"/>
          </a:p>
          <a:p>
            <a:pPr>
              <a:buNone/>
            </a:pPr>
            <a:r>
              <a:rPr lang="kk-KZ" sz="1600" dirty="0" smtClean="0"/>
              <a:t>Сызықты регрессияны жүзеге асыру үшін </a:t>
            </a:r>
            <a:r>
              <a:rPr lang="en-US" sz="1600" dirty="0" err="1" smtClean="0"/>
              <a:t>MathCad</a:t>
            </a:r>
            <a:r>
              <a:rPr lang="kk-KZ" sz="1600" dirty="0" smtClean="0"/>
              <a:t>-та  </a:t>
            </a:r>
            <a:r>
              <a:rPr lang="en-US" sz="1600" b="1" i="1" dirty="0" err="1" smtClean="0"/>
              <a:t>linfit</a:t>
            </a:r>
            <a:r>
              <a:rPr lang="en-US" sz="1600" b="1" i="1" dirty="0" smtClean="0"/>
              <a:t>(VX,VY,F) </a:t>
            </a:r>
            <a:r>
              <a:rPr lang="kk-KZ" sz="1600" dirty="0" smtClean="0"/>
              <a:t> функциясы қолданылады</a:t>
            </a:r>
            <a:endParaRPr lang="kk-KZ" sz="1600" b="1" i="1" dirty="0" smtClean="0"/>
          </a:p>
          <a:p>
            <a:pPr>
              <a:buNone/>
            </a:pPr>
            <a:endParaRPr lang="ru-RU" sz="1600" dirty="0"/>
          </a:p>
        </p:txBody>
      </p:sp>
      <p:graphicFrame>
        <p:nvGraphicFramePr>
          <p:cNvPr id="24579" name="Object 3"/>
          <p:cNvGraphicFramePr>
            <a:graphicFrameLocks noChangeAspect="1"/>
          </p:cNvGraphicFramePr>
          <p:nvPr/>
        </p:nvGraphicFramePr>
        <p:xfrm>
          <a:off x="500034" y="1214422"/>
          <a:ext cx="4572000" cy="5200652"/>
        </p:xfrm>
        <a:graphic>
          <a:graphicData uri="http://schemas.openxmlformats.org/presentationml/2006/ole">
            <p:oleObj spid="_x0000_s24579" name="Mathcad" r:id="rId3" imgW="2962440" imgH="6257880" progId="Mathcad">
              <p:embed/>
            </p:oleObj>
          </a:graphicData>
        </a:graphic>
      </p:graphicFrame>
      <p:pic>
        <p:nvPicPr>
          <p:cNvPr id="24581" name="Picture 5"/>
          <p:cNvPicPr>
            <a:picLocks noChangeAspect="1" noChangeArrowheads="1"/>
          </p:cNvPicPr>
          <p:nvPr/>
        </p:nvPicPr>
        <p:blipFill>
          <a:blip r:embed="rId4"/>
          <a:srcRect/>
          <a:stretch>
            <a:fillRect/>
          </a:stretch>
        </p:blipFill>
        <p:spPr bwMode="auto">
          <a:xfrm>
            <a:off x="5715008" y="2071678"/>
            <a:ext cx="3086100" cy="228600"/>
          </a:xfrm>
          <a:prstGeom prst="rect">
            <a:avLst/>
          </a:prstGeom>
          <a:noFill/>
          <a:ln w="9525">
            <a:noFill/>
            <a:miter lim="800000"/>
            <a:headEnd/>
            <a:tailEnd/>
          </a:ln>
          <a:effectLst/>
        </p:spPr>
      </p:pic>
      <p:pic>
        <p:nvPicPr>
          <p:cNvPr id="24583" name="Picture 7"/>
          <p:cNvPicPr>
            <a:picLocks noChangeAspect="1" noChangeArrowheads="1"/>
          </p:cNvPicPr>
          <p:nvPr/>
        </p:nvPicPr>
        <p:blipFill>
          <a:blip r:embed="rId5"/>
          <a:srcRect/>
          <a:stretch>
            <a:fillRect/>
          </a:stretch>
        </p:blipFill>
        <p:spPr bwMode="auto">
          <a:xfrm>
            <a:off x="7358082" y="1142984"/>
            <a:ext cx="1066800" cy="228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234</Words>
  <Application>Microsoft Office PowerPoint</Application>
  <PresentationFormat>Экран (4:3)</PresentationFormat>
  <Paragraphs>39</Paragraphs>
  <Slides>10</Slides>
  <Notes>0</Notes>
  <HiddenSlides>0</HiddenSlides>
  <MMClips>0</MMClips>
  <ScaleCrop>false</ScaleCrop>
  <HeadingPairs>
    <vt:vector size="8" baseType="variant">
      <vt:variant>
        <vt:lpstr>Тема</vt:lpstr>
      </vt:variant>
      <vt:variant>
        <vt:i4>1</vt:i4>
      </vt:variant>
      <vt:variant>
        <vt:lpstr>Связи</vt:lpstr>
      </vt:variant>
      <vt:variant>
        <vt:i4>1</vt:i4>
      </vt:variant>
      <vt:variant>
        <vt:lpstr>Внедренные серверы OLE</vt:lpstr>
      </vt:variant>
      <vt:variant>
        <vt:i4>2</vt:i4>
      </vt:variant>
      <vt:variant>
        <vt:lpstr>Заголовки слайдов</vt:lpstr>
      </vt:variant>
      <vt:variant>
        <vt:i4>10</vt:i4>
      </vt:variant>
    </vt:vector>
  </HeadingPairs>
  <TitlesOfParts>
    <vt:vector size="14" baseType="lpstr">
      <vt:lpstr>Тема Office</vt:lpstr>
      <vt:lpstr>Примеры Mathcad\Линейная регрессия2.xmcd\Selection 51 63 507 588</vt:lpstr>
      <vt:lpstr>Mathcad</vt:lpstr>
      <vt:lpstr>Mathcad Document</vt:lpstr>
      <vt:lpstr>Слайд 1</vt:lpstr>
      <vt:lpstr>Слайд 2</vt:lpstr>
      <vt:lpstr>Слайд 3</vt:lpstr>
      <vt:lpstr>Слайд 4</vt:lpstr>
      <vt:lpstr>Слайд 5</vt:lpstr>
      <vt:lpstr>Слайд 6</vt:lpstr>
      <vt:lpstr>Слайд 7</vt:lpstr>
      <vt:lpstr>Сызықты регрессия</vt:lpstr>
      <vt:lpstr>Сызықты регрессияның жалпы түрі</vt:lpstr>
      <vt:lpstr>Алдын-ала болжау функциясы (экстраполяция)</vt:lpstr>
    </vt:vector>
  </TitlesOfParts>
  <Company>IETP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Физикалық процестерді компьютерлік моделдеу әдістері зертханалық сабақ</dc:title>
  <dc:creator>user</dc:creator>
  <cp:lastModifiedBy>user</cp:lastModifiedBy>
  <cp:revision>58</cp:revision>
  <dcterms:created xsi:type="dcterms:W3CDTF">2020-09-14T22:36:28Z</dcterms:created>
  <dcterms:modified xsi:type="dcterms:W3CDTF">2020-10-14T03:04:12Z</dcterms:modified>
</cp:coreProperties>
</file>